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97" r:id="rId4"/>
    <p:sldId id="258" r:id="rId5"/>
    <p:sldId id="298" r:id="rId6"/>
    <p:sldId id="399" r:id="rId7"/>
    <p:sldId id="400" r:id="rId8"/>
    <p:sldId id="405" r:id="rId9"/>
    <p:sldId id="401" r:id="rId10"/>
    <p:sldId id="402" r:id="rId11"/>
    <p:sldId id="403" r:id="rId12"/>
    <p:sldId id="404" r:id="rId13"/>
    <p:sldId id="406" r:id="rId14"/>
    <p:sldId id="397" r:id="rId15"/>
    <p:sldId id="384" r:id="rId16"/>
    <p:sldId id="398" r:id="rId17"/>
    <p:sldId id="407" r:id="rId18"/>
    <p:sldId id="408" r:id="rId19"/>
    <p:sldId id="409" r:id="rId20"/>
    <p:sldId id="395" r:id="rId21"/>
    <p:sldId id="396" r:id="rId22"/>
    <p:sldId id="385" r:id="rId23"/>
    <p:sldId id="386" r:id="rId24"/>
  </p:sldIdLst>
  <p:sldSz cx="9144000" cy="6858000" type="screen4x3"/>
  <p:notesSz cx="6858000" cy="9144000"/>
  <p:embeddedFontLst>
    <p:embeddedFont>
      <p:font typeface="a아메리카노L" panose="02020600000000000000" pitchFamily="18" charset="-127"/>
      <p:regular r:id="rId27"/>
    </p:embeddedFont>
    <p:embeddedFont>
      <p:font typeface="KoPub돋움체 Bold" panose="00000800000000000000" pitchFamily="2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서울남산체 M" panose="020205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FF7"/>
    <a:srgbClr val="EDF2F9"/>
    <a:srgbClr val="A8815A"/>
    <a:srgbClr val="C2C2C2"/>
    <a:srgbClr val="0070C0"/>
    <a:srgbClr val="F6F8FC"/>
    <a:srgbClr val="8CC63E"/>
    <a:srgbClr val="1697C3"/>
    <a:srgbClr val="FDFDFD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8" autoAdjust="0"/>
    <p:restoredTop sz="95646" autoAdjust="0"/>
  </p:normalViewPr>
  <p:slideViewPr>
    <p:cSldViewPr>
      <p:cViewPr varScale="1">
        <p:scale>
          <a:sx n="72" d="100"/>
          <a:sy n="72" d="100"/>
        </p:scale>
        <p:origin x="138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2832" y="108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74119-6F91-463D-B3EE-6B9FBDF56E53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4413D-DFBB-4660-A48D-7B5CA824DE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0450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C4CBF-A884-4F27-A96C-CCF60E2A58D7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79679-F6E9-4CE3-8D1A-DEC9234F3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655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55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756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62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645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6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181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74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3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6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33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0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42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0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79679-F6E9-4CE3-8D1A-DEC9234F36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69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1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54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54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604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4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64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27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2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78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/>
          </a:fgClr>
          <a:bgClr>
            <a:srgbClr val="F6F8F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4D9D6-C61A-40E0-A959-5FC795AECBED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EC19-0FC1-4C79-808A-5A6275E9E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6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way.co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6283" y="2767453"/>
            <a:ext cx="3371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697C3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자료구조설계 프로젝트</a:t>
            </a:r>
            <a:endParaRPr lang="en-US" altLang="ko-KR" sz="2400" dirty="0">
              <a:solidFill>
                <a:srgbClr val="1697C3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1704" y="5661310"/>
            <a:ext cx="1460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CJK SC Bold" pitchFamily="34" charset="-127"/>
                <a:ea typeface="Noto Sans CJK SC Bold" pitchFamily="34" charset="-127"/>
              </a:rPr>
              <a:t>CHEEKY HONG</a:t>
            </a:r>
            <a:endParaRPr lang="ko-KR" altLang="en-US" sz="1400" dirty="0">
              <a:solidFill>
                <a:schemeClr val="bg1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0340" y="5830052"/>
            <a:ext cx="223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20146703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박지호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8B33C-0A9D-4E01-9528-748CCE0C0092}"/>
              </a:ext>
            </a:extLst>
          </p:cNvPr>
          <p:cNvSpPr txBox="1"/>
          <p:nvPr/>
        </p:nvSpPr>
        <p:spPr>
          <a:xfrm>
            <a:off x="1386675" y="3229118"/>
            <a:ext cx="6370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1697C3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실시간 교통량을 이용한</a:t>
            </a:r>
            <a:endParaRPr lang="en-US" altLang="ko-KR" sz="4000" b="1" dirty="0">
              <a:solidFill>
                <a:srgbClr val="1697C3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rgbClr val="1697C3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관광지 최적경로 찾아 주기</a:t>
            </a:r>
            <a:endParaRPr lang="en-US" altLang="ko-KR" sz="4000" b="1" dirty="0">
              <a:solidFill>
                <a:srgbClr val="1697C3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6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5C5362-D540-412A-BB20-68899FF54BCA}"/>
              </a:ext>
            </a:extLst>
          </p:cNvPr>
          <p:cNvSpPr txBox="1"/>
          <p:nvPr/>
        </p:nvSpPr>
        <p:spPr>
          <a:xfrm>
            <a:off x="584059" y="985871"/>
            <a:ext cx="303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PathList.class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06BBC-B3EC-4577-A388-99D03153B22A}"/>
              </a:ext>
            </a:extLst>
          </p:cNvPr>
          <p:cNvSpPr txBox="1"/>
          <p:nvPr/>
        </p:nvSpPr>
        <p:spPr>
          <a:xfrm>
            <a:off x="1079515" y="2042783"/>
            <a:ext cx="698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Linked List</a:t>
            </a:r>
          </a:p>
          <a:p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Node</a:t>
            </a:r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와 </a:t>
            </a: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edge</a:t>
            </a:r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에 관한 정보를 담음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C8D24F-DBD1-41D9-9C9E-EC31304C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15" y="3717040"/>
            <a:ext cx="6444895" cy="23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5C5362-D540-412A-BB20-68899FF54BCA}"/>
              </a:ext>
            </a:extLst>
          </p:cNvPr>
          <p:cNvSpPr txBox="1"/>
          <p:nvPr/>
        </p:nvSpPr>
        <p:spPr>
          <a:xfrm>
            <a:off x="584059" y="985871"/>
            <a:ext cx="303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JsonParser.class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06BBC-B3EC-4577-A388-99D03153B22A}"/>
              </a:ext>
            </a:extLst>
          </p:cNvPr>
          <p:cNvSpPr txBox="1"/>
          <p:nvPr/>
        </p:nvSpPr>
        <p:spPr>
          <a:xfrm>
            <a:off x="890982" y="1988800"/>
            <a:ext cx="7489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 Parsing()</a:t>
            </a:r>
          </a:p>
          <a:p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 AddressToWGS84()</a:t>
            </a:r>
          </a:p>
          <a:p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 Parsing</a:t>
            </a:r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한 정보들의 </a:t>
            </a: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set, get Method</a:t>
            </a:r>
            <a:endParaRPr lang="ko-KR" altLang="en-US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07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5C5362-D540-412A-BB20-68899FF54BCA}"/>
              </a:ext>
            </a:extLst>
          </p:cNvPr>
          <p:cNvSpPr txBox="1"/>
          <p:nvPr/>
        </p:nvSpPr>
        <p:spPr>
          <a:xfrm>
            <a:off x="584059" y="985871"/>
            <a:ext cx="303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PrintMap.class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06BBC-B3EC-4577-A388-99D03153B22A}"/>
              </a:ext>
            </a:extLst>
          </p:cNvPr>
          <p:cNvSpPr txBox="1"/>
          <p:nvPr/>
        </p:nvSpPr>
        <p:spPr>
          <a:xfrm>
            <a:off x="310346" y="1516003"/>
            <a:ext cx="6480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Latitude &amp; </a:t>
            </a:r>
            <a:r>
              <a:rPr lang="en-US" altLang="ko-KR" sz="3200" dirty="0" err="1">
                <a:latin typeface="a아메리카노L" panose="02020600000000000000" pitchFamily="18" charset="-127"/>
                <a:ea typeface="a아메리카노L" panose="02020600000000000000" pitchFamily="18" charset="-127"/>
              </a:rPr>
              <a:t>Longtitude</a:t>
            </a:r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JavaScript</a:t>
            </a:r>
          </a:p>
          <a:p>
            <a:pPr marL="457200" indent="-457200">
              <a:buFontTx/>
              <a:buChar char="-"/>
            </a:pP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Local (Apache Tomcat)</a:t>
            </a:r>
          </a:p>
          <a:p>
            <a:pPr marL="457200" indent="-457200">
              <a:buFontTx/>
              <a:buChar char="-"/>
            </a:pPr>
            <a:r>
              <a:rPr lang="en-US" altLang="ko-KR" sz="3200" dirty="0" err="1">
                <a:latin typeface="a아메리카노L" panose="02020600000000000000" pitchFamily="18" charset="-127"/>
                <a:ea typeface="a아메리카노L" panose="02020600000000000000" pitchFamily="18" charset="-127"/>
              </a:rPr>
              <a:t>Index.jsp</a:t>
            </a:r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파일로 저장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FB912-7200-45C2-A67C-2A21C2125934}"/>
              </a:ext>
            </a:extLst>
          </p:cNvPr>
          <p:cNvSpPr txBox="1"/>
          <p:nvPr/>
        </p:nvSpPr>
        <p:spPr>
          <a:xfrm>
            <a:off x="310346" y="3810026"/>
            <a:ext cx="8438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Marker</a:t>
            </a:r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를 이용하여 표시 </a:t>
            </a: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(</a:t>
            </a:r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문제</a:t>
            </a: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: </a:t>
            </a:r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한글 깨짐</a:t>
            </a: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여행지들의 위경도를 바탕으로 중심을 계산하여 </a:t>
            </a: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Map</a:t>
            </a:r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을 표시</a:t>
            </a:r>
          </a:p>
        </p:txBody>
      </p:sp>
    </p:spTree>
    <p:extLst>
      <p:ext uri="{BB962C8B-B14F-4D97-AF65-F5344CB8AC3E}">
        <p14:creationId xmlns:p14="http://schemas.microsoft.com/office/powerpoint/2010/main" val="252253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5C5362-D540-412A-BB20-68899FF54BCA}"/>
              </a:ext>
            </a:extLst>
          </p:cNvPr>
          <p:cNvSpPr txBox="1"/>
          <p:nvPr/>
        </p:nvSpPr>
        <p:spPr>
          <a:xfrm>
            <a:off x="584059" y="985871"/>
            <a:ext cx="303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PrintMap.class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AC36D4-47D9-4643-A4BE-1C063EF82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93" y="1465374"/>
            <a:ext cx="4141745" cy="182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8D6B69-6871-4812-AB0F-AA9EC6ED5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76" y="3453801"/>
            <a:ext cx="5485217" cy="3054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530DC8-C39D-4888-B109-B5676F2231EF}"/>
              </a:ext>
            </a:extLst>
          </p:cNvPr>
          <p:cNvSpPr txBox="1"/>
          <p:nvPr/>
        </p:nvSpPr>
        <p:spPr>
          <a:xfrm>
            <a:off x="4644164" y="1636882"/>
            <a:ext cx="4392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 </a:t>
            </a:r>
            <a:r>
              <a:rPr lang="ko-KR" altLang="en-US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목적지의 </a:t>
            </a:r>
            <a:r>
              <a:rPr lang="ko-KR" altLang="en-US" sz="2800" dirty="0" err="1">
                <a:latin typeface="a아메리카노L" panose="02020600000000000000" pitchFamily="18" charset="-127"/>
                <a:ea typeface="a아메리카노L" panose="02020600000000000000" pitchFamily="18" charset="-127"/>
              </a:rPr>
              <a:t>한글깨짐</a:t>
            </a:r>
            <a:r>
              <a:rPr lang="ko-KR" altLang="en-US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 현상</a:t>
            </a:r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D5A26-23AA-4128-A9A1-92A2BC538D9D}"/>
              </a:ext>
            </a:extLst>
          </p:cNvPr>
          <p:cNvSpPr txBox="1"/>
          <p:nvPr/>
        </p:nvSpPr>
        <p:spPr>
          <a:xfrm>
            <a:off x="6044354" y="3611469"/>
            <a:ext cx="31330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중심의 뷰를 보여줌으로써 </a:t>
            </a:r>
            <a:endParaRPr lang="en-US" altLang="ko-KR" sz="28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r>
              <a:rPr lang="ko-KR" altLang="en-US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전체적인 </a:t>
            </a:r>
            <a:r>
              <a:rPr lang="en-US" altLang="ko-KR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Route </a:t>
            </a:r>
            <a:r>
              <a:rPr lang="ko-KR" altLang="en-US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표시</a:t>
            </a:r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08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3D67A13-6A93-4EB8-89D9-88BFF29F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" y="119669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 flipV="1">
            <a:off x="330632" y="908650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65027" y="377189"/>
            <a:ext cx="2072209" cy="523220"/>
            <a:chOff x="365027" y="377189"/>
            <a:chExt cx="2072209" cy="523220"/>
          </a:xfrm>
        </p:grpSpPr>
        <p:sp>
          <p:nvSpPr>
            <p:cNvPr id="21" name="TextBox 20"/>
            <p:cNvSpPr txBox="1"/>
            <p:nvPr/>
          </p:nvSpPr>
          <p:spPr>
            <a:xfrm>
              <a:off x="365027" y="430503"/>
              <a:ext cx="710451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9046" y="377189"/>
              <a:ext cx="1368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6CF839B-BEA9-499D-96AD-D9D36F723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9" y="1340710"/>
            <a:ext cx="6157436" cy="4814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83A3A-7AD1-4A32-AABF-523ED3A0EF6F}"/>
              </a:ext>
            </a:extLst>
          </p:cNvPr>
          <p:cNvSpPr txBox="1"/>
          <p:nvPr/>
        </p:nvSpPr>
        <p:spPr>
          <a:xfrm>
            <a:off x="4644164" y="1636882"/>
            <a:ext cx="4392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여러 경우지의 경우도 </a:t>
            </a:r>
            <a:r>
              <a:rPr lang="en-US" altLang="ko-KR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Route </a:t>
            </a:r>
            <a:r>
              <a:rPr lang="ko-KR" altLang="en-US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잘 표현</a:t>
            </a:r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64141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BB236C-0E39-4798-B5C1-80A56E24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698" y="2132820"/>
            <a:ext cx="2636548" cy="1296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D3CD17-1D98-46EE-B3F2-222C21B15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166" y="2275423"/>
            <a:ext cx="2863048" cy="1440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E3CB06-FECF-4BC8-818D-63E29BC89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698" y="648142"/>
            <a:ext cx="6110603" cy="61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BB236C-0E39-4798-B5C1-80A56E24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19" y="1340710"/>
            <a:ext cx="2636548" cy="1296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D3CD17-1D98-46EE-B3F2-222C21B15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570" y="1340710"/>
            <a:ext cx="2863048" cy="144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49AE70-F0A9-4F8D-8816-D9C273BCF58D}"/>
              </a:ext>
            </a:extLst>
          </p:cNvPr>
          <p:cNvSpPr txBox="1"/>
          <p:nvPr/>
        </p:nvSpPr>
        <p:spPr>
          <a:xfrm>
            <a:off x="889128" y="3122984"/>
            <a:ext cx="3682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직선으로 거리를</a:t>
            </a:r>
            <a:endParaRPr lang="en-US" altLang="ko-KR" sz="28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r>
              <a:rPr lang="ko-KR" altLang="en-US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계산한 경우</a:t>
            </a:r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95331-45DF-4552-8320-71AA7301DE52}"/>
              </a:ext>
            </a:extLst>
          </p:cNvPr>
          <p:cNvSpPr txBox="1"/>
          <p:nvPr/>
        </p:nvSpPr>
        <p:spPr>
          <a:xfrm>
            <a:off x="4638260" y="3169263"/>
            <a:ext cx="3822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실제 도로 반영 거리를 계산한 경우</a:t>
            </a:r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BE3CB06-FECF-4BC8-818D-63E29BC89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28" y="747397"/>
            <a:ext cx="7365744" cy="61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85566" y="2057229"/>
            <a:ext cx="3388664" cy="2454051"/>
            <a:chOff x="1259670" y="1772770"/>
            <a:chExt cx="2243261" cy="1728000"/>
          </a:xfrm>
        </p:grpSpPr>
        <p:sp>
          <p:nvSpPr>
            <p:cNvPr id="5" name="타원 4"/>
            <p:cNvSpPr/>
            <p:nvPr/>
          </p:nvSpPr>
          <p:spPr>
            <a:xfrm>
              <a:off x="1259670" y="1772770"/>
              <a:ext cx="1728192" cy="1728000"/>
            </a:xfrm>
            <a:prstGeom prst="ellipse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1439690" y="2204818"/>
              <a:ext cx="1260140" cy="325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#03,</a:t>
              </a:r>
            </a:p>
          </p:txBody>
        </p:sp>
        <p:sp>
          <p:nvSpPr>
            <p:cNvPr id="11" name="TextBox 25"/>
            <p:cNvSpPr txBox="1">
              <a:spLocks noChangeArrowheads="1"/>
            </p:cNvSpPr>
            <p:nvPr/>
          </p:nvSpPr>
          <p:spPr bwMode="auto">
            <a:xfrm>
              <a:off x="1653106" y="2529896"/>
              <a:ext cx="1849825" cy="455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실행</a:t>
              </a:r>
              <a:endPara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33747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#03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실행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ndicam 2018-10-17 17-37-46-156">
            <a:hlinkClick r:id="" action="ppaction://media"/>
            <a:extLst>
              <a:ext uri="{FF2B5EF4-FFF2-40B4-BE49-F238E27FC236}">
                <a16:creationId xmlns:a16="http://schemas.microsoft.com/office/drawing/2014/main" id="{776F1E2D-E8CC-4305-A0B5-ACA4848B3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60375"/>
            <a:ext cx="9144000" cy="59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9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410" y="3325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목차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5360869" y="3024616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084206" y="2204818"/>
            <a:ext cx="1584176" cy="1034081"/>
            <a:chOff x="5292080" y="2897234"/>
            <a:chExt cx="1584176" cy="1034081"/>
          </a:xfrm>
        </p:grpSpPr>
        <p:sp>
          <p:nvSpPr>
            <p:cNvPr id="21" name="TextBox 25"/>
            <p:cNvSpPr txBox="1">
              <a:spLocks noChangeArrowheads="1"/>
            </p:cNvSpPr>
            <p:nvPr/>
          </p:nvSpPr>
          <p:spPr bwMode="auto">
            <a:xfrm>
              <a:off x="5292080" y="2897234"/>
              <a:ext cx="12601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400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#04</a:t>
              </a:r>
            </a:p>
          </p:txBody>
        </p:sp>
        <p:sp>
          <p:nvSpPr>
            <p:cNvPr id="22" name="TextBox 25"/>
            <p:cNvSpPr txBox="1">
              <a:spLocks noChangeArrowheads="1"/>
            </p:cNvSpPr>
            <p:nvPr/>
          </p:nvSpPr>
          <p:spPr bwMode="auto">
            <a:xfrm>
              <a:off x="5292080" y="3284984"/>
              <a:ext cx="158417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사업부의</a:t>
              </a:r>
              <a:br>
                <a:rPr lang="en-US" altLang="ko-KR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경쟁전략</a:t>
              </a:r>
              <a:endParaRPr lang="en-US" altLang="ko-KR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DA2247-ACDF-41E5-8412-03E7B9904055}"/>
              </a:ext>
            </a:extLst>
          </p:cNvPr>
          <p:cNvGrpSpPr/>
          <p:nvPr/>
        </p:nvGrpSpPr>
        <p:grpSpPr>
          <a:xfrm>
            <a:off x="2612298" y="3315740"/>
            <a:ext cx="1728192" cy="1983802"/>
            <a:chOff x="634935" y="1728472"/>
            <a:chExt cx="1728192" cy="1983802"/>
          </a:xfrm>
        </p:grpSpPr>
        <p:sp>
          <p:nvSpPr>
            <p:cNvPr id="5" name="타원 4"/>
            <p:cNvSpPr/>
            <p:nvPr/>
          </p:nvSpPr>
          <p:spPr>
            <a:xfrm>
              <a:off x="634935" y="1984274"/>
              <a:ext cx="1728192" cy="1728000"/>
            </a:xfrm>
            <a:prstGeom prst="ellipse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818990" y="2200883"/>
              <a:ext cx="126014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#04,</a:t>
              </a:r>
            </a:p>
          </p:txBody>
        </p:sp>
        <p:sp>
          <p:nvSpPr>
            <p:cNvPr id="11" name="TextBox 25"/>
            <p:cNvSpPr txBox="1">
              <a:spLocks noChangeArrowheads="1"/>
            </p:cNvSpPr>
            <p:nvPr/>
          </p:nvSpPr>
          <p:spPr bwMode="auto">
            <a:xfrm>
              <a:off x="816438" y="2664433"/>
              <a:ext cx="144403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0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힘든점</a:t>
              </a:r>
              <a:r>
                <a: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및 </a:t>
              </a:r>
              <a:r>
                <a:rPr lang="ko-KR" altLang="en-US" sz="20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느낀점</a:t>
              </a:r>
              <a:endPara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123766" y="3024616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2123766" y="1728472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연결선 25"/>
          <p:cNvCxnSpPr/>
          <p:nvPr/>
        </p:nvCxnSpPr>
        <p:spPr>
          <a:xfrm>
            <a:off x="5360869" y="1728472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876294" y="3024616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876294" y="1728472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070429" y="4963704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712237" y="4963704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307532" y="4963704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2314345" y="3922946"/>
            <a:ext cx="6228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070429" y="3667560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712237" y="3667560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6307532" y="3667560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2314345" y="5251736"/>
            <a:ext cx="6228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6DEE43-A4FD-4889-9453-5F039CD49990}"/>
              </a:ext>
            </a:extLst>
          </p:cNvPr>
          <p:cNvGrpSpPr/>
          <p:nvPr/>
        </p:nvGrpSpPr>
        <p:grpSpPr>
          <a:xfrm>
            <a:off x="1131268" y="2159389"/>
            <a:ext cx="6228000" cy="1728000"/>
            <a:chOff x="486276" y="1074558"/>
            <a:chExt cx="6228000" cy="1728000"/>
          </a:xfrm>
        </p:grpSpPr>
        <p:sp>
          <p:nvSpPr>
            <p:cNvPr id="6" name="타원 5"/>
            <p:cNvSpPr/>
            <p:nvPr/>
          </p:nvSpPr>
          <p:spPr>
            <a:xfrm>
              <a:off x="2818734" y="1074558"/>
              <a:ext cx="1728192" cy="172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765574" y="1728472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D67A6F-CD88-494E-988E-53CE95FE476A}"/>
                </a:ext>
              </a:extLst>
            </p:cNvPr>
            <p:cNvGrpSpPr/>
            <p:nvPr/>
          </p:nvGrpSpPr>
          <p:grpSpPr>
            <a:xfrm>
              <a:off x="486276" y="1289661"/>
              <a:ext cx="6228000" cy="1342485"/>
              <a:chOff x="1367682" y="2258195"/>
              <a:chExt cx="6228000" cy="1342485"/>
            </a:xfrm>
          </p:grpSpPr>
          <p:sp>
            <p:nvSpPr>
              <p:cNvPr id="12" name="TextBox 25"/>
              <p:cNvSpPr txBox="1">
                <a:spLocks noChangeArrowheads="1"/>
              </p:cNvSpPr>
              <p:nvPr/>
            </p:nvSpPr>
            <p:spPr bwMode="auto">
              <a:xfrm>
                <a:off x="3826768" y="2258195"/>
                <a:ext cx="126014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</a:rPr>
                  <a:t>#02</a:t>
                </a:r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</a:rPr>
                  <a:t>,</a:t>
                </a: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3765574" y="3024616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1367682" y="3312648"/>
                <a:ext cx="622800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25">
                <a:extLst>
                  <a:ext uri="{FF2B5EF4-FFF2-40B4-BE49-F238E27FC236}">
                    <a16:creationId xmlns:a16="http://schemas.microsoft.com/office/drawing/2014/main" id="{84567E45-AE6A-4962-A2EB-B15CF6B25C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2684" y="2666483"/>
                <a:ext cx="136012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ko-KR" alt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</a:rPr>
                  <a:t>구현</a:t>
                </a:r>
                <a:endParaRPr lang="en-US" altLang="ko-KR" sz="2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1F2720C-7310-4F43-9B57-B59807001BAB}"/>
              </a:ext>
            </a:extLst>
          </p:cNvPr>
          <p:cNvGrpSpPr/>
          <p:nvPr/>
        </p:nvGrpSpPr>
        <p:grpSpPr>
          <a:xfrm>
            <a:off x="1821781" y="1887442"/>
            <a:ext cx="1728192" cy="1983802"/>
            <a:chOff x="634935" y="1728472"/>
            <a:chExt cx="1728192" cy="1983802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6061460-6545-4B0A-B486-EA20F5F6632E}"/>
                </a:ext>
              </a:extLst>
            </p:cNvPr>
            <p:cNvSpPr/>
            <p:nvPr/>
          </p:nvSpPr>
          <p:spPr>
            <a:xfrm>
              <a:off x="634935" y="1984274"/>
              <a:ext cx="1728192" cy="1728000"/>
            </a:xfrm>
            <a:prstGeom prst="ellipse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25">
              <a:extLst>
                <a:ext uri="{FF2B5EF4-FFF2-40B4-BE49-F238E27FC236}">
                  <a16:creationId xmlns:a16="http://schemas.microsoft.com/office/drawing/2014/main" id="{80CD2A6D-D174-41DF-B8C2-37CB3C2F3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990" y="2200883"/>
              <a:ext cx="126014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#01,</a:t>
              </a:r>
            </a:p>
          </p:txBody>
        </p:sp>
        <p:sp>
          <p:nvSpPr>
            <p:cNvPr id="60" name="TextBox 25">
              <a:extLst>
                <a:ext uri="{FF2B5EF4-FFF2-40B4-BE49-F238E27FC236}">
                  <a16:creationId xmlns:a16="http://schemas.microsoft.com/office/drawing/2014/main" id="{983FC84E-15C1-4027-B284-B374D921E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38" y="2664433"/>
              <a:ext cx="126014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주제</a:t>
              </a:r>
              <a:endPara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437BB7E-231A-4C56-87A9-6838D788F942}"/>
                </a:ext>
              </a:extLst>
            </p:cNvPr>
            <p:cNvCxnSpPr/>
            <p:nvPr/>
          </p:nvCxnSpPr>
          <p:spPr>
            <a:xfrm>
              <a:off x="2123766" y="3024616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600D51E-DABD-41CF-8C0D-0E8286CAB284}"/>
                </a:ext>
              </a:extLst>
            </p:cNvPr>
            <p:cNvCxnSpPr/>
            <p:nvPr/>
          </p:nvCxnSpPr>
          <p:spPr>
            <a:xfrm>
              <a:off x="2123766" y="1728472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675651F-88F5-4590-90D7-C0F4E0010836}"/>
              </a:ext>
            </a:extLst>
          </p:cNvPr>
          <p:cNvGrpSpPr/>
          <p:nvPr/>
        </p:nvGrpSpPr>
        <p:grpSpPr>
          <a:xfrm>
            <a:off x="4258889" y="3312648"/>
            <a:ext cx="1862452" cy="1983802"/>
            <a:chOff x="634935" y="1728472"/>
            <a:chExt cx="1862452" cy="1983802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3671801-3EAD-4957-B585-5673E194DD41}"/>
                </a:ext>
              </a:extLst>
            </p:cNvPr>
            <p:cNvSpPr/>
            <p:nvPr/>
          </p:nvSpPr>
          <p:spPr>
            <a:xfrm>
              <a:off x="634935" y="1984274"/>
              <a:ext cx="1728192" cy="1728000"/>
            </a:xfrm>
            <a:prstGeom prst="ellipse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25">
              <a:extLst>
                <a:ext uri="{FF2B5EF4-FFF2-40B4-BE49-F238E27FC236}">
                  <a16:creationId xmlns:a16="http://schemas.microsoft.com/office/drawing/2014/main" id="{E54F330F-4D18-44E8-92C6-BA7374FDEB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990" y="2200883"/>
              <a:ext cx="126014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#05,</a:t>
              </a:r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4812F53C-A619-4F56-8E6E-58B2AB368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099" y="2784306"/>
              <a:ext cx="126014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Q&amp;A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21C901-C04A-43C1-8E5F-94ECFAEE5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3766" y="2777527"/>
              <a:ext cx="373621" cy="823153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F45ACFB-7296-4245-9FDB-F573ADAC7158}"/>
                </a:ext>
              </a:extLst>
            </p:cNvPr>
            <p:cNvCxnSpPr/>
            <p:nvPr/>
          </p:nvCxnSpPr>
          <p:spPr>
            <a:xfrm>
              <a:off x="2123766" y="1728472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C6CE50A-EE9D-4806-96F0-BC97AB1B85C6}"/>
              </a:ext>
            </a:extLst>
          </p:cNvPr>
          <p:cNvGrpSpPr/>
          <p:nvPr/>
        </p:nvGrpSpPr>
        <p:grpSpPr>
          <a:xfrm>
            <a:off x="4794312" y="1858362"/>
            <a:ext cx="1728192" cy="1983802"/>
            <a:chOff x="634935" y="1728472"/>
            <a:chExt cx="1728192" cy="198380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D29D5A7-DC91-44C9-B16C-ACAA0335A065}"/>
                </a:ext>
              </a:extLst>
            </p:cNvPr>
            <p:cNvSpPr/>
            <p:nvPr/>
          </p:nvSpPr>
          <p:spPr>
            <a:xfrm>
              <a:off x="634935" y="1984274"/>
              <a:ext cx="1728192" cy="1728000"/>
            </a:xfrm>
            <a:prstGeom prst="ellipse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25">
              <a:extLst>
                <a:ext uri="{FF2B5EF4-FFF2-40B4-BE49-F238E27FC236}">
                  <a16:creationId xmlns:a16="http://schemas.microsoft.com/office/drawing/2014/main" id="{936044E0-32AF-4F73-99E5-33441D22E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990" y="2200883"/>
              <a:ext cx="126014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#03,</a:t>
              </a: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CF9248E2-65EC-4351-88D0-D2A586B8D5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38" y="2664433"/>
              <a:ext cx="126014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실행</a:t>
              </a:r>
              <a:endPara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F150FC4-1D99-44E6-A162-CAC1E06F09D7}"/>
                </a:ext>
              </a:extLst>
            </p:cNvPr>
            <p:cNvCxnSpPr/>
            <p:nvPr/>
          </p:nvCxnSpPr>
          <p:spPr>
            <a:xfrm>
              <a:off x="2123766" y="3024616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7A94C2D-A96C-486B-BDC1-2DEC02029029}"/>
                </a:ext>
              </a:extLst>
            </p:cNvPr>
            <p:cNvCxnSpPr/>
            <p:nvPr/>
          </p:nvCxnSpPr>
          <p:spPr>
            <a:xfrm>
              <a:off x="2123766" y="1728472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752843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85566" y="2057229"/>
            <a:ext cx="3388664" cy="2454051"/>
            <a:chOff x="1259670" y="1772770"/>
            <a:chExt cx="2243261" cy="1728000"/>
          </a:xfrm>
        </p:grpSpPr>
        <p:sp>
          <p:nvSpPr>
            <p:cNvPr id="5" name="타원 4"/>
            <p:cNvSpPr/>
            <p:nvPr/>
          </p:nvSpPr>
          <p:spPr>
            <a:xfrm>
              <a:off x="1259670" y="1772770"/>
              <a:ext cx="1728192" cy="1728000"/>
            </a:xfrm>
            <a:prstGeom prst="ellipse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1439690" y="2204818"/>
              <a:ext cx="1260140" cy="325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#04,</a:t>
              </a:r>
            </a:p>
          </p:txBody>
        </p:sp>
        <p:sp>
          <p:nvSpPr>
            <p:cNvPr id="11" name="TextBox 25"/>
            <p:cNvSpPr txBox="1">
              <a:spLocks noChangeArrowheads="1"/>
            </p:cNvSpPr>
            <p:nvPr/>
          </p:nvSpPr>
          <p:spPr bwMode="auto">
            <a:xfrm>
              <a:off x="1653106" y="2529896"/>
              <a:ext cx="1849825" cy="671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8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힘든점</a:t>
              </a:r>
              <a:r>
                <a:rPr lang="ko-KR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및 </a:t>
              </a:r>
              <a:endPara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lvl="0"/>
              <a:r>
                <a:rPr lang="ko-KR" altLang="en-US" sz="28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느낀점</a:t>
              </a:r>
              <a:endPara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50828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 flipV="1">
            <a:off x="330632" y="908650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65027" y="377189"/>
            <a:ext cx="3918933" cy="523220"/>
            <a:chOff x="365027" y="377189"/>
            <a:chExt cx="3918933" cy="523220"/>
          </a:xfrm>
        </p:grpSpPr>
        <p:sp>
          <p:nvSpPr>
            <p:cNvPr id="21" name="TextBox 20"/>
            <p:cNvSpPr txBox="1"/>
            <p:nvPr/>
          </p:nvSpPr>
          <p:spPr>
            <a:xfrm>
              <a:off x="365027" y="430503"/>
              <a:ext cx="710451" cy="4616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9046" y="377189"/>
              <a:ext cx="32149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힘든점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및 </a:t>
              </a:r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느낀점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D49814-2851-49D0-B8C5-8BC3B5399C52}"/>
              </a:ext>
            </a:extLst>
          </p:cNvPr>
          <p:cNvGrpSpPr/>
          <p:nvPr/>
        </p:nvGrpSpPr>
        <p:grpSpPr>
          <a:xfrm>
            <a:off x="330632" y="1131919"/>
            <a:ext cx="5258233" cy="853494"/>
            <a:chOff x="760872" y="1093675"/>
            <a:chExt cx="5258233" cy="85349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6038F3A-4486-448A-A16F-275103148122}"/>
                </a:ext>
              </a:extLst>
            </p:cNvPr>
            <p:cNvSpPr/>
            <p:nvPr/>
          </p:nvSpPr>
          <p:spPr>
            <a:xfrm>
              <a:off x="760872" y="1093675"/>
              <a:ext cx="808784" cy="798465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" name="TextBox 25">
              <a:extLst>
                <a:ext uri="{FF2B5EF4-FFF2-40B4-BE49-F238E27FC236}">
                  <a16:creationId xmlns:a16="http://schemas.microsoft.com/office/drawing/2014/main" id="{41D01FE3-B55B-4023-BCD5-9F3A072845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540" y="1362394"/>
              <a:ext cx="475956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ko-KR" altLang="en-US" sz="3200" b="1" dirty="0" err="1">
                  <a:solidFill>
                    <a:srgbClr val="4C93C7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힘든점</a:t>
              </a:r>
              <a:r>
                <a:rPr lang="ko-KR" altLang="en-US" sz="3200" b="1" dirty="0">
                  <a:solidFill>
                    <a:srgbClr val="4C93C7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및 </a:t>
              </a:r>
              <a:r>
                <a:rPr lang="ko-KR" altLang="en-US" sz="3200" b="1" dirty="0" err="1">
                  <a:solidFill>
                    <a:srgbClr val="4C93C7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느낀점</a:t>
              </a:r>
              <a:endParaRPr lang="en-US" altLang="ko-KR" sz="3200" b="1" dirty="0">
                <a:solidFill>
                  <a:srgbClr val="4C93C7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A76BAB-CA73-43FB-94DC-E95A560627DF}"/>
              </a:ext>
            </a:extLst>
          </p:cNvPr>
          <p:cNvSpPr txBox="1"/>
          <p:nvPr/>
        </p:nvSpPr>
        <p:spPr>
          <a:xfrm>
            <a:off x="687511" y="2396074"/>
            <a:ext cx="7236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- </a:t>
            </a:r>
            <a:r>
              <a:rPr lang="ko-KR" altLang="en-US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주제</a:t>
            </a:r>
            <a:r>
              <a:rPr lang="en-US" altLang="ko-KR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, dynamic</a:t>
            </a:r>
            <a:r>
              <a:rPr lang="ko-KR" altLang="en-US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함 표현에 어려움</a:t>
            </a:r>
            <a:endParaRPr lang="en-US" altLang="ko-KR" sz="28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19B53-81A5-466B-9601-4157BD94602D}"/>
              </a:ext>
            </a:extLst>
          </p:cNvPr>
          <p:cNvSpPr txBox="1"/>
          <p:nvPr/>
        </p:nvSpPr>
        <p:spPr>
          <a:xfrm>
            <a:off x="687511" y="3304912"/>
            <a:ext cx="7236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- T map </a:t>
            </a:r>
            <a:r>
              <a:rPr lang="en-US" altLang="ko-KR" sz="28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api</a:t>
            </a:r>
            <a:r>
              <a:rPr lang="en-US" altLang="ko-KR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response Error -&gt; Sleep(500)</a:t>
            </a:r>
            <a:r>
              <a:rPr lang="ko-KR" altLang="en-US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으로 해결</a:t>
            </a:r>
            <a:endParaRPr lang="en-US" altLang="ko-KR" sz="28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1F2371-0560-4B81-A784-ED3F2C4802CF}"/>
              </a:ext>
            </a:extLst>
          </p:cNvPr>
          <p:cNvSpPr txBox="1"/>
          <p:nvPr/>
        </p:nvSpPr>
        <p:spPr>
          <a:xfrm>
            <a:off x="675038" y="4477174"/>
            <a:ext cx="7236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- API</a:t>
            </a:r>
            <a:r>
              <a:rPr lang="ko-KR" altLang="en-US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처음 사용 </a:t>
            </a:r>
            <a:r>
              <a:rPr lang="en-US" altLang="ko-KR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-&gt; API</a:t>
            </a:r>
            <a:r>
              <a:rPr lang="ko-KR" altLang="en-US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 대한 학습</a:t>
            </a:r>
            <a:endParaRPr lang="en-US" altLang="ko-KR" sz="28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DFF58E-1AA9-4F63-8553-75400164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07" y="1521428"/>
            <a:ext cx="2466975" cy="1590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8B4C8B-BB55-4076-A8ED-E3831E60FE4C}"/>
              </a:ext>
            </a:extLst>
          </p:cNvPr>
          <p:cNvSpPr txBox="1"/>
          <p:nvPr/>
        </p:nvSpPr>
        <p:spPr>
          <a:xfrm>
            <a:off x="720252" y="5218549"/>
            <a:ext cx="7236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- </a:t>
            </a:r>
            <a:r>
              <a:rPr lang="ko-KR" altLang="en-US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복학 후 </a:t>
            </a:r>
            <a:r>
              <a:rPr lang="en-US" altLang="ko-KR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2</a:t>
            </a:r>
            <a:r>
              <a:rPr lang="ko-KR" altLang="en-US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년만의 코딩 </a:t>
            </a:r>
            <a:r>
              <a:rPr lang="en-US" altLang="ko-KR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-&gt; </a:t>
            </a:r>
            <a:r>
              <a:rPr lang="ko-KR" altLang="en-US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어려움</a:t>
            </a:r>
            <a:r>
              <a:rPr lang="en-US" altLang="ko-KR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, </a:t>
            </a:r>
            <a:r>
              <a:rPr lang="ko-KR" altLang="en-US" sz="28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감을 되찾음</a:t>
            </a:r>
            <a:endParaRPr lang="en-US" altLang="ko-KR" sz="28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847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85567" y="2057229"/>
            <a:ext cx="2610603" cy="2454051"/>
            <a:chOff x="1259670" y="1772770"/>
            <a:chExt cx="1728192" cy="1728000"/>
          </a:xfrm>
        </p:grpSpPr>
        <p:sp>
          <p:nvSpPr>
            <p:cNvPr id="5" name="타원 4"/>
            <p:cNvSpPr/>
            <p:nvPr/>
          </p:nvSpPr>
          <p:spPr>
            <a:xfrm>
              <a:off x="1259670" y="1772770"/>
              <a:ext cx="1728192" cy="1728000"/>
            </a:xfrm>
            <a:prstGeom prst="ellipse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1439690" y="2204818"/>
              <a:ext cx="1260140" cy="325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#05,</a:t>
              </a:r>
            </a:p>
          </p:txBody>
        </p:sp>
        <p:sp>
          <p:nvSpPr>
            <p:cNvPr id="11" name="TextBox 25"/>
            <p:cNvSpPr txBox="1">
              <a:spLocks noChangeArrowheads="1"/>
            </p:cNvSpPr>
            <p:nvPr/>
          </p:nvSpPr>
          <p:spPr bwMode="auto">
            <a:xfrm>
              <a:off x="1376386" y="2485165"/>
              <a:ext cx="1494759" cy="455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3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99647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85567" y="2057229"/>
            <a:ext cx="2610603" cy="2454051"/>
            <a:chOff x="1259670" y="1772770"/>
            <a:chExt cx="1728192" cy="1728000"/>
          </a:xfrm>
        </p:grpSpPr>
        <p:sp>
          <p:nvSpPr>
            <p:cNvPr id="5" name="타원 4"/>
            <p:cNvSpPr/>
            <p:nvPr/>
          </p:nvSpPr>
          <p:spPr>
            <a:xfrm>
              <a:off x="1259670" y="1772770"/>
              <a:ext cx="1728192" cy="1728000"/>
            </a:xfrm>
            <a:prstGeom prst="ellipse">
              <a:avLst/>
            </a:prstGeom>
            <a:solidFill>
              <a:srgbClr val="00B0F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25"/>
            <p:cNvSpPr txBox="1">
              <a:spLocks noChangeArrowheads="1"/>
            </p:cNvSpPr>
            <p:nvPr/>
          </p:nvSpPr>
          <p:spPr bwMode="auto">
            <a:xfrm>
              <a:off x="1376386" y="2316090"/>
              <a:ext cx="1494759" cy="845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3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Thank</a:t>
              </a:r>
              <a:r>
                <a:rPr lang="ko-KR" altLang="en-US" sz="3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</a:t>
              </a:r>
              <a:r>
                <a:rPr lang="en-US" altLang="ko-KR" sz="3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661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85567" y="2057229"/>
            <a:ext cx="2610603" cy="2454051"/>
            <a:chOff x="1259670" y="1772770"/>
            <a:chExt cx="1728192" cy="1728000"/>
          </a:xfrm>
        </p:grpSpPr>
        <p:sp>
          <p:nvSpPr>
            <p:cNvPr id="5" name="타원 4"/>
            <p:cNvSpPr/>
            <p:nvPr/>
          </p:nvSpPr>
          <p:spPr>
            <a:xfrm>
              <a:off x="1259670" y="1772770"/>
              <a:ext cx="1728192" cy="1728000"/>
            </a:xfrm>
            <a:prstGeom prst="ellipse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1439690" y="2204818"/>
              <a:ext cx="12601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#01,</a:t>
              </a:r>
            </a:p>
          </p:txBody>
        </p:sp>
        <p:sp>
          <p:nvSpPr>
            <p:cNvPr id="11" name="TextBox 25"/>
            <p:cNvSpPr txBox="1">
              <a:spLocks noChangeArrowheads="1"/>
            </p:cNvSpPr>
            <p:nvPr/>
          </p:nvSpPr>
          <p:spPr bwMode="auto">
            <a:xfrm>
              <a:off x="1376386" y="2485165"/>
              <a:ext cx="1494759" cy="455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3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주제</a:t>
              </a:r>
              <a:endParaRPr lang="en-US" altLang="ko-K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43098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2530180" cy="433840"/>
            <a:chOff x="313580" y="217255"/>
            <a:chExt cx="2172660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9005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7391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주제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/>
          <p:cNvSpPr txBox="1">
            <a:spLocks/>
          </p:cNvSpPr>
          <p:nvPr/>
        </p:nvSpPr>
        <p:spPr>
          <a:xfrm>
            <a:off x="1431136" y="6377585"/>
            <a:ext cx="6735990" cy="3183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코웨이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홈페이지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http://www.coway.co.kr/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0" indent="0">
              <a:buNone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5F7878-C13B-40F8-9CA4-8C4754413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4" y="836640"/>
            <a:ext cx="6946545" cy="426344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956BB3-7F44-4BBA-B547-DE04605F79F7}"/>
              </a:ext>
            </a:extLst>
          </p:cNvPr>
          <p:cNvSpPr/>
          <p:nvPr/>
        </p:nvSpPr>
        <p:spPr>
          <a:xfrm>
            <a:off x="-53003" y="4021981"/>
            <a:ext cx="9197003" cy="1887242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E87CCC-A9B1-46B3-A08E-10BB2404F7DE}"/>
              </a:ext>
            </a:extLst>
          </p:cNvPr>
          <p:cNvSpPr txBox="1"/>
          <p:nvPr/>
        </p:nvSpPr>
        <p:spPr>
          <a:xfrm>
            <a:off x="683568" y="4492163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1697C3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실시간 교통량을 이용한</a:t>
            </a:r>
            <a:endParaRPr lang="en-US" altLang="ko-KR" sz="2800" b="1" dirty="0">
              <a:solidFill>
                <a:srgbClr val="1697C3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1697C3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여행지 최적의 경로 찾아 주기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2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85566" y="2057230"/>
            <a:ext cx="2610602" cy="2454052"/>
            <a:chOff x="1259670" y="1772770"/>
            <a:chExt cx="1728192" cy="1728000"/>
          </a:xfrm>
        </p:grpSpPr>
        <p:sp>
          <p:nvSpPr>
            <p:cNvPr id="5" name="타원 4"/>
            <p:cNvSpPr/>
            <p:nvPr/>
          </p:nvSpPr>
          <p:spPr>
            <a:xfrm>
              <a:off x="1259670" y="1772770"/>
              <a:ext cx="1728192" cy="1728000"/>
            </a:xfrm>
            <a:prstGeom prst="ellipse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1439690" y="2204818"/>
              <a:ext cx="1260140" cy="325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#02,</a:t>
              </a:r>
            </a:p>
          </p:txBody>
        </p:sp>
        <p:sp>
          <p:nvSpPr>
            <p:cNvPr id="11" name="TextBox 25"/>
            <p:cNvSpPr txBox="1">
              <a:spLocks noChangeArrowheads="1"/>
            </p:cNvSpPr>
            <p:nvPr/>
          </p:nvSpPr>
          <p:spPr bwMode="auto">
            <a:xfrm>
              <a:off x="1522358" y="2533391"/>
              <a:ext cx="1357492" cy="498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4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32183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2AE5E1-DF84-4FAA-A8C6-F45089C9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20" y="1963498"/>
            <a:ext cx="3164446" cy="293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7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5C5362-D540-412A-BB20-68899FF54BCA}"/>
              </a:ext>
            </a:extLst>
          </p:cNvPr>
          <p:cNvSpPr txBox="1"/>
          <p:nvPr/>
        </p:nvSpPr>
        <p:spPr>
          <a:xfrm>
            <a:off x="584059" y="985871"/>
            <a:ext cx="303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Algorithm.class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207F0-3F3F-48CA-81CF-7766BE11F5BA}"/>
              </a:ext>
            </a:extLst>
          </p:cNvPr>
          <p:cNvSpPr txBox="1"/>
          <p:nvPr/>
        </p:nvSpPr>
        <p:spPr>
          <a:xfrm>
            <a:off x="747041" y="1859340"/>
            <a:ext cx="48246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 </a:t>
            </a:r>
            <a:r>
              <a:rPr lang="en-US" altLang="ko-KR" sz="2400" dirty="0" err="1">
                <a:latin typeface="a아메리카노L" panose="02020600000000000000" pitchFamily="18" charset="-127"/>
                <a:ea typeface="a아메리카노L" panose="02020600000000000000" pitchFamily="18" charset="-127"/>
              </a:rPr>
              <a:t>Cal_time</a:t>
            </a:r>
            <a:r>
              <a:rPr lang="en-US" altLang="ko-KR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()</a:t>
            </a:r>
          </a:p>
          <a:p>
            <a:r>
              <a:rPr lang="en-US" altLang="ko-KR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 Parsing()</a:t>
            </a:r>
          </a:p>
          <a:p>
            <a:r>
              <a:rPr lang="en-US" altLang="ko-KR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 </a:t>
            </a:r>
            <a:r>
              <a:rPr lang="en-US" altLang="ko-KR" sz="2400" dirty="0" err="1">
                <a:latin typeface="a아메리카노L" panose="02020600000000000000" pitchFamily="18" charset="-127"/>
                <a:ea typeface="a아메리카노L" panose="02020600000000000000" pitchFamily="18" charset="-127"/>
              </a:rPr>
              <a:t>optimumRoute</a:t>
            </a:r>
            <a:r>
              <a:rPr lang="en-US" altLang="ko-KR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()</a:t>
            </a:r>
          </a:p>
          <a:p>
            <a:r>
              <a:rPr lang="en-US" altLang="ko-KR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 Perm()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86D09A-79A6-49C8-BED8-69BA0F07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" y="5036395"/>
            <a:ext cx="9144000" cy="15398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35271F-FF0A-4C04-9F55-449654C58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69" y="4077090"/>
            <a:ext cx="8414750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84AD3-6BCE-4C4D-9FAA-7D1C98CF0B8F}"/>
              </a:ext>
            </a:extLst>
          </p:cNvPr>
          <p:cNvSpPr txBox="1"/>
          <p:nvPr/>
        </p:nvSpPr>
        <p:spPr>
          <a:xfrm>
            <a:off x="4516358" y="926288"/>
            <a:ext cx="3853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경유지가 몇 개 이든 제약 없이 가능</a:t>
            </a:r>
            <a:r>
              <a:rPr lang="en-US" altLang="ko-KR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!!!!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50F6B-EB68-4FDF-93A8-5E010440CCDB}"/>
              </a:ext>
            </a:extLst>
          </p:cNvPr>
          <p:cNvSpPr txBox="1"/>
          <p:nvPr/>
        </p:nvSpPr>
        <p:spPr>
          <a:xfrm>
            <a:off x="4516358" y="1859340"/>
            <a:ext cx="3853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Permutation</a:t>
            </a:r>
            <a:r>
              <a:rPr lang="ko-KR" altLang="en-US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을 이용하여 모든 경로 탐색</a:t>
            </a:r>
            <a:endParaRPr lang="en-US" altLang="ko-KR" sz="24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FFADC-E6FA-4046-AFB7-E7A39C6C05F7}"/>
              </a:ext>
            </a:extLst>
          </p:cNvPr>
          <p:cNvSpPr txBox="1"/>
          <p:nvPr/>
        </p:nvSpPr>
        <p:spPr>
          <a:xfrm>
            <a:off x="4516358" y="2875881"/>
            <a:ext cx="3853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가장 빠른 경우를 찾아 </a:t>
            </a:r>
            <a:r>
              <a:rPr lang="en-US" altLang="ko-KR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node </a:t>
            </a:r>
            <a:r>
              <a:rPr lang="ko-KR" altLang="en-US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변경</a:t>
            </a:r>
            <a:r>
              <a:rPr lang="en-US" altLang="ko-KR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(insert)</a:t>
            </a:r>
            <a:r>
              <a:rPr lang="ko-KR" altLang="en-US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후 삭제</a:t>
            </a:r>
            <a:r>
              <a:rPr lang="en-US" altLang="ko-KR" sz="24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(delete)</a:t>
            </a:r>
          </a:p>
        </p:txBody>
      </p:sp>
    </p:spTree>
    <p:extLst>
      <p:ext uri="{BB962C8B-B14F-4D97-AF65-F5344CB8AC3E}">
        <p14:creationId xmlns:p14="http://schemas.microsoft.com/office/powerpoint/2010/main" val="107898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5C5362-D540-412A-BB20-68899FF54BCA}"/>
              </a:ext>
            </a:extLst>
          </p:cNvPr>
          <p:cNvSpPr txBox="1"/>
          <p:nvPr/>
        </p:nvSpPr>
        <p:spPr>
          <a:xfrm>
            <a:off x="584059" y="985871"/>
            <a:ext cx="303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Algorithm.class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06BBC-B3EC-4577-A388-99D03153B22A}"/>
              </a:ext>
            </a:extLst>
          </p:cNvPr>
          <p:cNvSpPr txBox="1"/>
          <p:nvPr/>
        </p:nvSpPr>
        <p:spPr>
          <a:xfrm>
            <a:off x="3958414" y="2257383"/>
            <a:ext cx="432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각 여행지 간의 걸리는 시간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7C1D1F-10C7-4C7C-B243-513C6E12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49" y="1562516"/>
            <a:ext cx="6200643" cy="423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1FC19F-BEA4-4EBC-B8A6-35D4F919D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05" y="2204830"/>
            <a:ext cx="3332942" cy="19101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AEEBE2-F7C2-448C-ACA3-D39BC3D6A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47" y="4334148"/>
            <a:ext cx="3050096" cy="1910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EE836B-0136-4D4F-A5ED-AEAA2A7FC45C}"/>
              </a:ext>
            </a:extLst>
          </p:cNvPr>
          <p:cNvSpPr txBox="1"/>
          <p:nvPr/>
        </p:nvSpPr>
        <p:spPr>
          <a:xfrm>
            <a:off x="3958414" y="3933070"/>
            <a:ext cx="4790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걸리는 시간 실시간으로 변화</a:t>
            </a:r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-&gt; Dynamic </a:t>
            </a:r>
            <a:r>
              <a:rPr lang="ko-KR" altLang="en-US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한 </a:t>
            </a: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Route</a:t>
            </a:r>
            <a:endParaRPr lang="ko-KR" altLang="en-US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0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580" y="217255"/>
            <a:ext cx="1801651" cy="433840"/>
            <a:chOff x="313580" y="217255"/>
            <a:chExt cx="1801651" cy="433840"/>
          </a:xfrm>
        </p:grpSpPr>
        <p:sp>
          <p:nvSpPr>
            <p:cNvPr id="5" name="TextBox 4"/>
            <p:cNvSpPr txBox="1"/>
            <p:nvPr/>
          </p:nvSpPr>
          <p:spPr>
            <a:xfrm>
              <a:off x="313580" y="281763"/>
              <a:ext cx="577402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SC Bold" pitchFamily="34" charset="-127"/>
                  <a:ea typeface="Noto Sans CJK SC Bold" pitchFamily="34" charset="-127"/>
                </a:rPr>
                <a:t>#02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SC Bold" pitchFamily="34" charset="-127"/>
                <a:ea typeface="Noto Sans CJK SC Bold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041" y="217255"/>
              <a:ext cx="1368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구현</a:t>
              </a:r>
              <a:endPara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3830" y="651095"/>
            <a:ext cx="8414750" cy="2140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5C5362-D540-412A-BB20-68899FF54BCA}"/>
              </a:ext>
            </a:extLst>
          </p:cNvPr>
          <p:cNvSpPr txBox="1"/>
          <p:nvPr/>
        </p:nvSpPr>
        <p:spPr>
          <a:xfrm>
            <a:off x="584059" y="985871"/>
            <a:ext cx="303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FxFrame.class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06BBC-B3EC-4577-A388-99D03153B22A}"/>
              </a:ext>
            </a:extLst>
          </p:cNvPr>
          <p:cNvSpPr txBox="1"/>
          <p:nvPr/>
        </p:nvSpPr>
        <p:spPr>
          <a:xfrm>
            <a:off x="1259540" y="1988800"/>
            <a:ext cx="432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 Frame()</a:t>
            </a:r>
          </a:p>
          <a:p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 </a:t>
            </a:r>
            <a:r>
              <a:rPr lang="en-US" altLang="ko-KR" sz="3200" dirty="0" err="1">
                <a:latin typeface="a아메리카노L" panose="02020600000000000000" pitchFamily="18" charset="-127"/>
                <a:ea typeface="a아메리카노L" panose="02020600000000000000" pitchFamily="18" charset="-127"/>
              </a:rPr>
              <a:t>SearchAPI</a:t>
            </a: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()</a:t>
            </a:r>
          </a:p>
          <a:p>
            <a:endParaRPr lang="en-US" altLang="ko-KR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- </a:t>
            </a:r>
            <a:r>
              <a:rPr lang="en-US" altLang="ko-KR" sz="3200" dirty="0" err="1">
                <a:latin typeface="a아메리카노L" panose="02020600000000000000" pitchFamily="18" charset="-127"/>
                <a:ea typeface="a아메리카노L" panose="02020600000000000000" pitchFamily="18" charset="-127"/>
              </a:rPr>
              <a:t>removeHTML</a:t>
            </a:r>
            <a:r>
              <a:rPr lang="en-US" altLang="ko-KR" sz="3200" dirty="0">
                <a:latin typeface="a아메리카노L" panose="02020600000000000000" pitchFamily="18" charset="-127"/>
                <a:ea typeface="a아메리카노L" panose="02020600000000000000" pitchFamily="18" charset="-127"/>
              </a:rPr>
              <a:t>()</a:t>
            </a:r>
            <a:endParaRPr lang="ko-KR" altLang="en-US" sz="3200" dirty="0"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733C7B-13C8-4256-93A5-92D82DE9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105149"/>
            <a:ext cx="2649124" cy="12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4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  <a:alpha val="45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9660</TotalTime>
  <Words>361</Words>
  <Application>Microsoft Office PowerPoint</Application>
  <PresentationFormat>화면 슬라이드 쇼(4:3)</PresentationFormat>
  <Paragraphs>126</Paragraphs>
  <Slides>23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다음_Regular</vt:lpstr>
      <vt:lpstr>Noto Sans CJK SC Bold</vt:lpstr>
      <vt:lpstr>서울남산체 M</vt:lpstr>
      <vt:lpstr>맑은 고딕</vt:lpstr>
      <vt:lpstr>KoPub돋움체 Bold</vt:lpstr>
      <vt:lpstr>a아메리카노L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치키홍</dc:creator>
  <cp:lastModifiedBy>jiho</cp:lastModifiedBy>
  <cp:revision>487</cp:revision>
  <dcterms:created xsi:type="dcterms:W3CDTF">2016-10-24T04:08:40Z</dcterms:created>
  <dcterms:modified xsi:type="dcterms:W3CDTF">2018-10-17T08:43:54Z</dcterms:modified>
</cp:coreProperties>
</file>